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1" r:id="rId6"/>
    <p:sldId id="262" r:id="rId7"/>
    <p:sldId id="282" r:id="rId8"/>
    <p:sldId id="283" r:id="rId9"/>
    <p:sldId id="284" r:id="rId10"/>
    <p:sldId id="285" r:id="rId11"/>
    <p:sldId id="286" r:id="rId12"/>
    <p:sldId id="281" r:id="rId13"/>
    <p:sldId id="290" r:id="rId14"/>
    <p:sldId id="289" r:id="rId15"/>
    <p:sldId id="287" r:id="rId16"/>
    <p:sldId id="288" r:id="rId17"/>
    <p:sldId id="291" r:id="rId18"/>
    <p:sldId id="264" r:id="rId19"/>
    <p:sldId id="294" r:id="rId20"/>
    <p:sldId id="293" r:id="rId21"/>
    <p:sldId id="292" r:id="rId22"/>
    <p:sldId id="295" r:id="rId23"/>
    <p:sldId id="296" r:id="rId24"/>
    <p:sldId id="265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276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6" userDrawn="1">
          <p15:clr>
            <a:srgbClr val="A4A3A4"/>
          </p15:clr>
        </p15:guide>
        <p15:guide id="2" pos="438" userDrawn="1">
          <p15:clr>
            <a:srgbClr val="A4A3A4"/>
          </p15:clr>
        </p15:guide>
        <p15:guide id="3" pos="7265" userDrawn="1">
          <p15:clr>
            <a:srgbClr val="A4A3A4"/>
          </p15:clr>
        </p15:guide>
        <p15:guide id="4" orient="horz" pos="39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E4CE"/>
    <a:srgbClr val="1D273B"/>
    <a:srgbClr val="666666"/>
    <a:srgbClr val="7F7F7F"/>
    <a:srgbClr val="1D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09" autoAdjust="0"/>
    <p:restoredTop sz="93837" autoAdjust="0"/>
  </p:normalViewPr>
  <p:slideViewPr>
    <p:cSldViewPr snapToGrid="0" showGuides="1">
      <p:cViewPr varScale="1">
        <p:scale>
          <a:sx n="91" d="100"/>
          <a:sy n="91" d="100"/>
        </p:scale>
        <p:origin x="618" y="78"/>
      </p:cViewPr>
      <p:guideLst>
        <p:guide orient="horz" pos="346"/>
        <p:guide pos="438"/>
        <p:guide pos="7265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1" d="100"/>
        <a:sy n="9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940A40-8FE2-409E-A682-0B22879EDE8B}" type="datetimeFigureOut">
              <a:rPr lang="zh-CN" altLang="en-US" smtClean="0"/>
              <a:t>2018/3/17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54E26D-CBED-4235-A535-488C330125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607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私人订制请加</a:t>
            </a:r>
            <a:r>
              <a:rPr lang="en-US" altLang="zh-CN" dirty="0"/>
              <a:t>QQ</a:t>
            </a:r>
            <a:r>
              <a:rPr lang="zh-CN" altLang="en-US" dirty="0"/>
              <a:t>：</a:t>
            </a:r>
            <a:r>
              <a:rPr lang="en-US" altLang="zh-CN" dirty="0"/>
              <a:t>407149051 </a:t>
            </a:r>
            <a:r>
              <a:rPr lang="zh-CN" altLang="en-US" dirty="0"/>
              <a:t>或微信</a:t>
            </a:r>
            <a:r>
              <a:rPr lang="en-US" altLang="zh-CN" dirty="0"/>
              <a:t>:18672765781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4E26D-CBED-4235-A535-488C330125D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914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4B939-3CD5-48CF-8153-9B4C12D4E414}" type="datetimeFigureOut">
              <a:rPr lang="zh-CN" altLang="en-US" smtClean="0"/>
              <a:t>2018/3/17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E8A0-EBC6-4D14-8FAF-AD77BF802B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2558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4B939-3CD5-48CF-8153-9B4C12D4E414}" type="datetimeFigureOut">
              <a:rPr lang="zh-CN" altLang="en-US" smtClean="0"/>
              <a:t>2018/3/17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E8A0-EBC6-4D14-8FAF-AD77BF802B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475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4B939-3CD5-48CF-8153-9B4C12D4E414}" type="datetimeFigureOut">
              <a:rPr lang="zh-CN" altLang="en-US" smtClean="0"/>
              <a:t>2018/3/17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E8A0-EBC6-4D14-8FAF-AD77BF802B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266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4B939-3CD5-48CF-8153-9B4C12D4E414}" type="datetimeFigureOut">
              <a:rPr lang="zh-CN" altLang="en-US" smtClean="0"/>
              <a:t>2018/3/17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E8A0-EBC6-4D14-8FAF-AD77BF802B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326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4B939-3CD5-48CF-8153-9B4C12D4E414}" type="datetimeFigureOut">
              <a:rPr lang="zh-CN" altLang="en-US" smtClean="0"/>
              <a:t>2018/3/17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E8A0-EBC6-4D14-8FAF-AD77BF802B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25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4B939-3CD5-48CF-8153-9B4C12D4E414}" type="datetimeFigureOut">
              <a:rPr lang="zh-CN" altLang="en-US" smtClean="0"/>
              <a:t>2018/3/17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E8A0-EBC6-4D14-8FAF-AD77BF802B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890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4B939-3CD5-48CF-8153-9B4C12D4E414}" type="datetimeFigureOut">
              <a:rPr lang="zh-CN" altLang="en-US" smtClean="0"/>
              <a:t>2018/3/17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E8A0-EBC6-4D14-8FAF-AD77BF802B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5689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4B939-3CD5-48CF-8153-9B4C12D4E414}" type="datetimeFigureOut">
              <a:rPr lang="zh-CN" altLang="en-US" smtClean="0"/>
              <a:t>2018/3/17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E8A0-EBC6-4D14-8FAF-AD77BF802B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655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4B939-3CD5-48CF-8153-9B4C12D4E414}" type="datetimeFigureOut">
              <a:rPr lang="zh-CN" altLang="en-US" smtClean="0"/>
              <a:t>2018/3/17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E8A0-EBC6-4D14-8FAF-AD77BF802B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782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4B939-3CD5-48CF-8153-9B4C12D4E414}" type="datetimeFigureOut">
              <a:rPr lang="zh-CN" altLang="en-US" smtClean="0"/>
              <a:t>2018/3/17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E8A0-EBC6-4D14-8FAF-AD77BF802B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812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4B939-3CD5-48CF-8153-9B4C12D4E414}" type="datetimeFigureOut">
              <a:rPr lang="zh-CN" altLang="en-US" smtClean="0"/>
              <a:t>2018/3/17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EE8A0-EBC6-4D14-8FAF-AD77BF802B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042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096000"/>
            <a:ext cx="12192000" cy="762000"/>
          </a:xfrm>
          <a:prstGeom prst="rect">
            <a:avLst/>
          </a:prstGeom>
          <a:solidFill>
            <a:srgbClr val="00E4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667000" y="2567214"/>
            <a:ext cx="685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E4CE"/>
                </a:solidFill>
              </a:rPr>
              <a:t>监控浅谈</a:t>
            </a:r>
            <a:endParaRPr lang="zh-CN" altLang="en-US" sz="4000" dirty="0">
              <a:solidFill>
                <a:srgbClr val="00E4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946901" y="3258848"/>
            <a:ext cx="6260784" cy="285157"/>
          </a:xfrm>
          <a:prstGeom prst="rect">
            <a:avLst/>
          </a:prstGeom>
          <a:solidFill>
            <a:srgbClr val="1D273B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24451" y="3592286"/>
            <a:ext cx="194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Reality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870856" y="4499429"/>
            <a:ext cx="450288" cy="0"/>
          </a:xfrm>
          <a:prstGeom prst="line">
            <a:avLst/>
          </a:prstGeom>
          <a:ln w="25400">
            <a:solidFill>
              <a:srgbClr val="00E4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58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监控的作用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00E4CE"/>
                </a:solidFill>
              </a:rPr>
              <a:t>收集系统运行数据</a:t>
            </a:r>
            <a:endParaRPr lang="en-US" altLang="zh-CN" dirty="0" smtClean="0">
              <a:solidFill>
                <a:srgbClr val="00E4CE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092" y="2342197"/>
            <a:ext cx="928687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324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监控的作用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00E4CE"/>
                </a:solidFill>
              </a:rPr>
              <a:t>展示</a:t>
            </a:r>
            <a:endParaRPr lang="en-US" altLang="zh-CN" dirty="0" smtClean="0">
              <a:solidFill>
                <a:srgbClr val="00E4CE"/>
              </a:solidFill>
            </a:endParaRPr>
          </a:p>
        </p:txBody>
      </p:sp>
      <p:pic>
        <p:nvPicPr>
          <p:cNvPr id="6" name="Picture 2" descr="https://timgsa.baidu.com/timg?image&amp;quality=80&amp;size=b9999_10000&amp;sec=1521025612066&amp;di=691a183b7bd93b43ec3d4b3f143db93f&amp;imgtype=0&amp;src=http%3A%2F%2Fwww.vtron.com%2FKindEditor%2Fattached%2Fimage%2F20151123%2F20151123093120_90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1825625"/>
            <a:ext cx="9134475" cy="471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519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D273B">
                  <a:alpha val="60000"/>
                </a:srgbClr>
              </a:gs>
              <a:gs pos="100000">
                <a:srgbClr val="1D273B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/>
        </p:nvSpPr>
        <p:spPr>
          <a:xfrm>
            <a:off x="1916243" y="2561251"/>
            <a:ext cx="1140908" cy="1646607"/>
          </a:xfrm>
          <a:custGeom>
            <a:avLst/>
            <a:gdLst/>
            <a:ahLst/>
            <a:cxnLst/>
            <a:rect l="l" t="t" r="r" b="b"/>
            <a:pathLst>
              <a:path w="1140908" h="1646607">
                <a:moveTo>
                  <a:pt x="592039" y="0"/>
                </a:moveTo>
                <a:cubicBezTo>
                  <a:pt x="957951" y="0"/>
                  <a:pt x="1140908" y="270666"/>
                  <a:pt x="1140908" y="811997"/>
                </a:cubicBezTo>
                <a:cubicBezTo>
                  <a:pt x="1140908" y="1078552"/>
                  <a:pt x="1091229" y="1284292"/>
                  <a:pt x="991870" y="1429218"/>
                </a:cubicBezTo>
                <a:cubicBezTo>
                  <a:pt x="892512" y="1574144"/>
                  <a:pt x="748956" y="1646607"/>
                  <a:pt x="561203" y="1646607"/>
                </a:cubicBezTo>
                <a:cubicBezTo>
                  <a:pt x="187068" y="1646607"/>
                  <a:pt x="0" y="1380738"/>
                  <a:pt x="0" y="849000"/>
                </a:cubicBezTo>
                <a:cubicBezTo>
                  <a:pt x="0" y="573538"/>
                  <a:pt x="50708" y="363172"/>
                  <a:pt x="152121" y="217903"/>
                </a:cubicBezTo>
                <a:cubicBezTo>
                  <a:pt x="253535" y="72635"/>
                  <a:pt x="400175" y="0"/>
                  <a:pt x="592039" y="0"/>
                </a:cubicBezTo>
                <a:close/>
                <a:moveTo>
                  <a:pt x="577649" y="254906"/>
                </a:moveTo>
                <a:cubicBezTo>
                  <a:pt x="416620" y="254906"/>
                  <a:pt x="336106" y="450196"/>
                  <a:pt x="336106" y="840777"/>
                </a:cubicBezTo>
                <a:cubicBezTo>
                  <a:pt x="336106" y="1208060"/>
                  <a:pt x="414564" y="1391702"/>
                  <a:pt x="571482" y="1391702"/>
                </a:cubicBezTo>
                <a:cubicBezTo>
                  <a:pt x="725659" y="1391702"/>
                  <a:pt x="802747" y="1202578"/>
                  <a:pt x="802747" y="824332"/>
                </a:cubicBezTo>
                <a:cubicBezTo>
                  <a:pt x="802747" y="444714"/>
                  <a:pt x="727714" y="254906"/>
                  <a:pt x="577649" y="2549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平行四边形 12"/>
          <p:cNvSpPr/>
          <p:nvPr/>
        </p:nvSpPr>
        <p:spPr>
          <a:xfrm>
            <a:off x="1148076" y="2495550"/>
            <a:ext cx="3973142" cy="1866898"/>
          </a:xfrm>
          <a:prstGeom prst="parallelogram">
            <a:avLst>
              <a:gd name="adj" fmla="val 90384"/>
            </a:avLst>
          </a:prstGeom>
          <a:noFill/>
          <a:ln>
            <a:solidFill>
              <a:srgbClr val="00E4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5372100" y="2495550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4800" b="1" dirty="0">
                <a:solidFill>
                  <a:srgbClr val="00E4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</a:t>
            </a:r>
            <a:endParaRPr lang="zh-CN" altLang="en-US" sz="4800" b="1" dirty="0">
              <a:solidFill>
                <a:srgbClr val="00E4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372100" y="3366567"/>
            <a:ext cx="5920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运维监控分类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057151" y="2105560"/>
            <a:ext cx="145581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b="1" dirty="0">
                <a:solidFill>
                  <a:srgbClr val="00E4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6600" b="1" dirty="0">
              <a:solidFill>
                <a:srgbClr val="00E4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753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56"/>
          <p:cNvSpPr/>
          <p:nvPr/>
        </p:nvSpPr>
        <p:spPr>
          <a:xfrm flipV="1">
            <a:off x="5147733" y="-17207"/>
            <a:ext cx="7044267" cy="6894255"/>
          </a:xfrm>
          <a:custGeom>
            <a:avLst/>
            <a:gdLst>
              <a:gd name="connsiteX0" fmla="*/ 0 w 5804934"/>
              <a:gd name="connsiteY0" fmla="*/ 6894255 h 6894255"/>
              <a:gd name="connsiteX1" fmla="*/ 1827472 w 5804934"/>
              <a:gd name="connsiteY1" fmla="*/ 6894255 h 6894255"/>
              <a:gd name="connsiteX2" fmla="*/ 5482412 w 5804934"/>
              <a:gd name="connsiteY2" fmla="*/ 6894255 h 6894255"/>
              <a:gd name="connsiteX3" fmla="*/ 5804934 w 5804934"/>
              <a:gd name="connsiteY3" fmla="*/ 6894255 h 6894255"/>
              <a:gd name="connsiteX4" fmla="*/ 5804934 w 5804934"/>
              <a:gd name="connsiteY4" fmla="*/ 0 h 6894255"/>
              <a:gd name="connsiteX5" fmla="*/ 5482412 w 5804934"/>
              <a:gd name="connsiteY5" fmla="*/ 0 h 6894255"/>
              <a:gd name="connsiteX6" fmla="*/ 1827472 w 5804934"/>
              <a:gd name="connsiteY6" fmla="*/ 0 h 6894255"/>
              <a:gd name="connsiteX7" fmla="*/ 0 w 5804934"/>
              <a:gd name="connsiteY7" fmla="*/ 0 h 6894255"/>
              <a:gd name="connsiteX8" fmla="*/ 913736 w 5804934"/>
              <a:gd name="connsiteY8" fmla="*/ 3447127 h 6894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04934" h="6894255">
                <a:moveTo>
                  <a:pt x="0" y="6894255"/>
                </a:moveTo>
                <a:lnTo>
                  <a:pt x="1827472" y="6894255"/>
                </a:lnTo>
                <a:lnTo>
                  <a:pt x="5482412" y="6894255"/>
                </a:lnTo>
                <a:lnTo>
                  <a:pt x="5804934" y="6894255"/>
                </a:lnTo>
                <a:lnTo>
                  <a:pt x="5804934" y="0"/>
                </a:lnTo>
                <a:lnTo>
                  <a:pt x="5482412" y="0"/>
                </a:lnTo>
                <a:lnTo>
                  <a:pt x="1827472" y="0"/>
                </a:lnTo>
                <a:lnTo>
                  <a:pt x="0" y="0"/>
                </a:lnTo>
                <a:lnTo>
                  <a:pt x="913736" y="3447127"/>
                </a:lnTo>
                <a:close/>
              </a:path>
            </a:pathLst>
          </a:custGeom>
          <a:solidFill>
            <a:srgbClr val="00E4C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监控分类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2272990" cy="4351338"/>
          </a:xfrm>
        </p:spPr>
        <p:txBody>
          <a:bodyPr/>
          <a:lstStyle/>
          <a:p>
            <a:r>
              <a:rPr lang="zh-CN" altLang="en-US" dirty="0" smtClean="0">
                <a:solidFill>
                  <a:srgbClr val="00E4CE"/>
                </a:solidFill>
              </a:rPr>
              <a:t>开源监控</a:t>
            </a:r>
            <a:endParaRPr lang="en-US" altLang="zh-CN" dirty="0" smtClean="0">
              <a:solidFill>
                <a:srgbClr val="00E4CE"/>
              </a:solidFill>
            </a:endParaRP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err="1" smtClean="0">
                <a:solidFill>
                  <a:schemeClr val="bg1"/>
                </a:solidFill>
              </a:rPr>
              <a:t>Zabbix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Nagios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Ganglia</a:t>
            </a:r>
          </a:p>
          <a:p>
            <a:pPr marL="0" indent="0">
              <a:buNone/>
            </a:pPr>
            <a:r>
              <a:rPr lang="en-US" altLang="zh-CN" dirty="0" err="1" smtClean="0">
                <a:solidFill>
                  <a:schemeClr val="bg1"/>
                </a:solidFill>
              </a:rPr>
              <a:t>Zenoss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Cacti</a:t>
            </a: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小米监控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07285" y="1340203"/>
            <a:ext cx="638964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优点：</a:t>
            </a:r>
            <a:endParaRPr lang="en-US" altLang="zh-CN" sz="2800" dirty="0" smtClean="0"/>
          </a:p>
          <a:p>
            <a:r>
              <a:rPr lang="zh-CN" altLang="en-US" sz="2800" dirty="0" smtClean="0">
                <a:solidFill>
                  <a:schemeClr val="bg1"/>
                </a:solidFill>
              </a:rPr>
              <a:t>免费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</a:rPr>
              <a:t>可二次开发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</a:rPr>
              <a:t>强大的社区支持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</a:rPr>
              <a:t>成熟的应用模式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endParaRPr lang="en-US" altLang="zh-CN" sz="2800" dirty="0"/>
          </a:p>
          <a:p>
            <a:r>
              <a:rPr lang="zh-CN" altLang="en-US" sz="2800" dirty="0" smtClean="0"/>
              <a:t>缺点：</a:t>
            </a:r>
            <a:endParaRPr lang="en-US" altLang="zh-CN" sz="2800" dirty="0" smtClean="0"/>
          </a:p>
          <a:p>
            <a:r>
              <a:rPr lang="zh-CN" altLang="en-US" sz="2800" dirty="0" smtClean="0">
                <a:solidFill>
                  <a:schemeClr val="bg1"/>
                </a:solidFill>
              </a:rPr>
              <a:t>技术支持欠缺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</a:rPr>
              <a:t>国内资料少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</a:rPr>
              <a:t>部署、配置较复杂</a:t>
            </a:r>
            <a:endParaRPr lang="en-US" altLang="zh-CN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290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56"/>
          <p:cNvSpPr/>
          <p:nvPr/>
        </p:nvSpPr>
        <p:spPr>
          <a:xfrm flipV="1">
            <a:off x="5147733" y="-17207"/>
            <a:ext cx="7044267" cy="6894255"/>
          </a:xfrm>
          <a:custGeom>
            <a:avLst/>
            <a:gdLst>
              <a:gd name="connsiteX0" fmla="*/ 0 w 5804934"/>
              <a:gd name="connsiteY0" fmla="*/ 6894255 h 6894255"/>
              <a:gd name="connsiteX1" fmla="*/ 1827472 w 5804934"/>
              <a:gd name="connsiteY1" fmla="*/ 6894255 h 6894255"/>
              <a:gd name="connsiteX2" fmla="*/ 5482412 w 5804934"/>
              <a:gd name="connsiteY2" fmla="*/ 6894255 h 6894255"/>
              <a:gd name="connsiteX3" fmla="*/ 5804934 w 5804934"/>
              <a:gd name="connsiteY3" fmla="*/ 6894255 h 6894255"/>
              <a:gd name="connsiteX4" fmla="*/ 5804934 w 5804934"/>
              <a:gd name="connsiteY4" fmla="*/ 0 h 6894255"/>
              <a:gd name="connsiteX5" fmla="*/ 5482412 w 5804934"/>
              <a:gd name="connsiteY5" fmla="*/ 0 h 6894255"/>
              <a:gd name="connsiteX6" fmla="*/ 1827472 w 5804934"/>
              <a:gd name="connsiteY6" fmla="*/ 0 h 6894255"/>
              <a:gd name="connsiteX7" fmla="*/ 0 w 5804934"/>
              <a:gd name="connsiteY7" fmla="*/ 0 h 6894255"/>
              <a:gd name="connsiteX8" fmla="*/ 913736 w 5804934"/>
              <a:gd name="connsiteY8" fmla="*/ 3447127 h 6894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04934" h="6894255">
                <a:moveTo>
                  <a:pt x="0" y="6894255"/>
                </a:moveTo>
                <a:lnTo>
                  <a:pt x="1827472" y="6894255"/>
                </a:lnTo>
                <a:lnTo>
                  <a:pt x="5482412" y="6894255"/>
                </a:lnTo>
                <a:lnTo>
                  <a:pt x="5804934" y="6894255"/>
                </a:lnTo>
                <a:lnTo>
                  <a:pt x="5804934" y="0"/>
                </a:lnTo>
                <a:lnTo>
                  <a:pt x="5482412" y="0"/>
                </a:lnTo>
                <a:lnTo>
                  <a:pt x="1827472" y="0"/>
                </a:lnTo>
                <a:lnTo>
                  <a:pt x="0" y="0"/>
                </a:lnTo>
                <a:lnTo>
                  <a:pt x="913736" y="3447127"/>
                </a:lnTo>
                <a:close/>
              </a:path>
            </a:pathLst>
          </a:custGeom>
          <a:solidFill>
            <a:srgbClr val="00E4C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监控分类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dirty="0" smtClean="0">
                <a:solidFill>
                  <a:srgbClr val="00E4CE"/>
                </a:solidFill>
              </a:rPr>
              <a:t>商用监控</a:t>
            </a:r>
            <a:endParaRPr lang="en-US" altLang="zh-CN" dirty="0" smtClean="0">
              <a:solidFill>
                <a:srgbClr val="00E4CE"/>
              </a:solidFill>
            </a:endParaRP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听云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博</a:t>
            </a:r>
            <a:r>
              <a:rPr lang="zh-CN" altLang="en-US" dirty="0" smtClean="0">
                <a:solidFill>
                  <a:schemeClr val="bg1"/>
                </a:solidFill>
              </a:rPr>
              <a:t>睿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北塔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dirty="0" err="1" smtClean="0">
                <a:solidFill>
                  <a:schemeClr val="bg1"/>
                </a:solidFill>
              </a:rPr>
              <a:t>OneAPM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17CE</a:t>
            </a: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360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52355" y="1125540"/>
            <a:ext cx="638964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优点：</a:t>
            </a:r>
            <a:endParaRPr lang="en-US" altLang="zh-CN" sz="2800" dirty="0" smtClean="0"/>
          </a:p>
          <a:p>
            <a:r>
              <a:rPr lang="zh-CN" altLang="en-US" sz="2800" dirty="0" smtClean="0">
                <a:solidFill>
                  <a:schemeClr val="bg1"/>
                </a:solidFill>
              </a:rPr>
              <a:t>有效的技术支持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</a:rPr>
              <a:t>稳定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</a:rPr>
              <a:t>强大的分散节点支持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可</a:t>
            </a:r>
            <a:r>
              <a:rPr lang="zh-CN" altLang="en-US" sz="2800" dirty="0" smtClean="0">
                <a:solidFill>
                  <a:schemeClr val="bg1"/>
                </a:solidFill>
              </a:rPr>
              <a:t>有效支持</a:t>
            </a:r>
            <a:r>
              <a:rPr lang="en-US" altLang="zh-CN" sz="2800" dirty="0" smtClean="0">
                <a:solidFill>
                  <a:schemeClr val="bg1"/>
                </a:solidFill>
              </a:rPr>
              <a:t>APM</a:t>
            </a:r>
            <a:r>
              <a:rPr lang="zh-CN" altLang="en-US" sz="2800" dirty="0" smtClean="0">
                <a:solidFill>
                  <a:schemeClr val="bg1"/>
                </a:solidFill>
              </a:rPr>
              <a:t>及压测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endParaRPr lang="en-US" altLang="zh-CN" sz="2800" dirty="0"/>
          </a:p>
          <a:p>
            <a:r>
              <a:rPr lang="zh-CN" altLang="en-US" sz="2800" dirty="0" smtClean="0"/>
              <a:t>缺点：</a:t>
            </a:r>
            <a:endParaRPr lang="en-US" altLang="zh-CN" sz="2800" dirty="0" smtClean="0"/>
          </a:p>
          <a:p>
            <a:r>
              <a:rPr lang="zh-CN" altLang="en-US" sz="2800" dirty="0" smtClean="0">
                <a:solidFill>
                  <a:schemeClr val="bg1"/>
                </a:solidFill>
              </a:rPr>
              <a:t>价格较高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</a:rPr>
              <a:t>需要埋点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</a:rPr>
              <a:t>资源、环境要求较高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</a:rPr>
              <a:t>无法支持二次开发</a:t>
            </a:r>
            <a:endParaRPr lang="en-US" altLang="zh-CN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219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56"/>
          <p:cNvSpPr/>
          <p:nvPr/>
        </p:nvSpPr>
        <p:spPr>
          <a:xfrm flipV="1">
            <a:off x="5147733" y="-17207"/>
            <a:ext cx="7044267" cy="6894255"/>
          </a:xfrm>
          <a:custGeom>
            <a:avLst/>
            <a:gdLst>
              <a:gd name="connsiteX0" fmla="*/ 0 w 5804934"/>
              <a:gd name="connsiteY0" fmla="*/ 6894255 h 6894255"/>
              <a:gd name="connsiteX1" fmla="*/ 1827472 w 5804934"/>
              <a:gd name="connsiteY1" fmla="*/ 6894255 h 6894255"/>
              <a:gd name="connsiteX2" fmla="*/ 5482412 w 5804934"/>
              <a:gd name="connsiteY2" fmla="*/ 6894255 h 6894255"/>
              <a:gd name="connsiteX3" fmla="*/ 5804934 w 5804934"/>
              <a:gd name="connsiteY3" fmla="*/ 6894255 h 6894255"/>
              <a:gd name="connsiteX4" fmla="*/ 5804934 w 5804934"/>
              <a:gd name="connsiteY4" fmla="*/ 0 h 6894255"/>
              <a:gd name="connsiteX5" fmla="*/ 5482412 w 5804934"/>
              <a:gd name="connsiteY5" fmla="*/ 0 h 6894255"/>
              <a:gd name="connsiteX6" fmla="*/ 1827472 w 5804934"/>
              <a:gd name="connsiteY6" fmla="*/ 0 h 6894255"/>
              <a:gd name="connsiteX7" fmla="*/ 0 w 5804934"/>
              <a:gd name="connsiteY7" fmla="*/ 0 h 6894255"/>
              <a:gd name="connsiteX8" fmla="*/ 913736 w 5804934"/>
              <a:gd name="connsiteY8" fmla="*/ 3447127 h 6894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04934" h="6894255">
                <a:moveTo>
                  <a:pt x="0" y="6894255"/>
                </a:moveTo>
                <a:lnTo>
                  <a:pt x="1827472" y="6894255"/>
                </a:lnTo>
                <a:lnTo>
                  <a:pt x="5482412" y="6894255"/>
                </a:lnTo>
                <a:lnTo>
                  <a:pt x="5804934" y="6894255"/>
                </a:lnTo>
                <a:lnTo>
                  <a:pt x="5804934" y="0"/>
                </a:lnTo>
                <a:lnTo>
                  <a:pt x="5482412" y="0"/>
                </a:lnTo>
                <a:lnTo>
                  <a:pt x="1827472" y="0"/>
                </a:lnTo>
                <a:lnTo>
                  <a:pt x="0" y="0"/>
                </a:lnTo>
                <a:lnTo>
                  <a:pt x="913736" y="3447127"/>
                </a:lnTo>
                <a:close/>
              </a:path>
            </a:pathLst>
          </a:custGeom>
          <a:solidFill>
            <a:srgbClr val="00E4C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623711" y="308680"/>
            <a:ext cx="10515600" cy="1325563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监控分类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623711" y="1769180"/>
            <a:ext cx="10515600" cy="4351338"/>
          </a:xfrm>
        </p:spPr>
        <p:txBody>
          <a:bodyPr/>
          <a:lstStyle/>
          <a:p>
            <a:r>
              <a:rPr lang="zh-CN" altLang="en-US" dirty="0" smtClean="0">
                <a:solidFill>
                  <a:srgbClr val="00E4CE"/>
                </a:solidFill>
              </a:rPr>
              <a:t>定制（专业）监控</a:t>
            </a:r>
            <a:endParaRPr lang="en-US" altLang="zh-CN" dirty="0" smtClean="0">
              <a:solidFill>
                <a:srgbClr val="00E4CE"/>
              </a:solidFill>
            </a:endParaRP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PMM</a:t>
            </a: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MMS</a:t>
            </a:r>
          </a:p>
          <a:p>
            <a:pPr marL="0" indent="0">
              <a:buNone/>
            </a:pPr>
            <a:r>
              <a:rPr lang="en-US" altLang="zh-CN" dirty="0" err="1" smtClean="0">
                <a:solidFill>
                  <a:schemeClr val="bg1"/>
                </a:solidFill>
              </a:rPr>
              <a:t>Openstack</a:t>
            </a:r>
            <a:r>
              <a:rPr lang="zh-CN" altLang="en-US" dirty="0" smtClean="0">
                <a:solidFill>
                  <a:schemeClr val="bg1"/>
                </a:solidFill>
              </a:rPr>
              <a:t>监控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VMware </a:t>
            </a:r>
            <a:r>
              <a:rPr lang="en-US" altLang="zh-CN" dirty="0" err="1" smtClean="0">
                <a:solidFill>
                  <a:schemeClr val="bg1"/>
                </a:solidFill>
              </a:rPr>
              <a:t>Vsphere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自主开发的监控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6749241" y="2209446"/>
            <a:ext cx="638964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优点：</a:t>
            </a:r>
            <a:endParaRPr lang="en-US" altLang="zh-CN" sz="2800" dirty="0" smtClean="0"/>
          </a:p>
          <a:p>
            <a:r>
              <a:rPr lang="zh-CN" altLang="en-US" sz="2800" dirty="0" smtClean="0">
                <a:solidFill>
                  <a:schemeClr val="bg1"/>
                </a:solidFill>
              </a:rPr>
              <a:t>针对性强、专业性强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能</a:t>
            </a:r>
            <a:r>
              <a:rPr lang="zh-CN" altLang="en-US" sz="2800" dirty="0" smtClean="0">
                <a:solidFill>
                  <a:schemeClr val="bg1"/>
                </a:solidFill>
              </a:rPr>
              <a:t>有效监控关键点</a:t>
            </a:r>
            <a:endParaRPr lang="en-US" altLang="zh-CN" sz="2800" dirty="0">
              <a:solidFill>
                <a:schemeClr val="bg1"/>
              </a:solidFill>
            </a:endParaRPr>
          </a:p>
          <a:p>
            <a:endParaRPr lang="en-US" altLang="zh-CN" sz="2800" dirty="0"/>
          </a:p>
          <a:p>
            <a:r>
              <a:rPr lang="zh-CN" altLang="en-US" sz="2800" dirty="0" smtClean="0"/>
              <a:t>缺点：</a:t>
            </a:r>
            <a:endParaRPr lang="en-US" altLang="zh-CN" sz="2800" dirty="0" smtClean="0"/>
          </a:p>
          <a:p>
            <a:r>
              <a:rPr lang="zh-CN" altLang="en-US" sz="2800" dirty="0" smtClean="0">
                <a:solidFill>
                  <a:schemeClr val="bg1"/>
                </a:solidFill>
              </a:rPr>
              <a:t>仅支持针对的项目</a:t>
            </a:r>
            <a:endParaRPr lang="en-US" altLang="zh-CN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520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56"/>
          <p:cNvSpPr/>
          <p:nvPr/>
        </p:nvSpPr>
        <p:spPr>
          <a:xfrm flipV="1">
            <a:off x="5147733" y="-17207"/>
            <a:ext cx="7044267" cy="6894255"/>
          </a:xfrm>
          <a:custGeom>
            <a:avLst/>
            <a:gdLst>
              <a:gd name="connsiteX0" fmla="*/ 0 w 5804934"/>
              <a:gd name="connsiteY0" fmla="*/ 6894255 h 6894255"/>
              <a:gd name="connsiteX1" fmla="*/ 1827472 w 5804934"/>
              <a:gd name="connsiteY1" fmla="*/ 6894255 h 6894255"/>
              <a:gd name="connsiteX2" fmla="*/ 5482412 w 5804934"/>
              <a:gd name="connsiteY2" fmla="*/ 6894255 h 6894255"/>
              <a:gd name="connsiteX3" fmla="*/ 5804934 w 5804934"/>
              <a:gd name="connsiteY3" fmla="*/ 6894255 h 6894255"/>
              <a:gd name="connsiteX4" fmla="*/ 5804934 w 5804934"/>
              <a:gd name="connsiteY4" fmla="*/ 0 h 6894255"/>
              <a:gd name="connsiteX5" fmla="*/ 5482412 w 5804934"/>
              <a:gd name="connsiteY5" fmla="*/ 0 h 6894255"/>
              <a:gd name="connsiteX6" fmla="*/ 1827472 w 5804934"/>
              <a:gd name="connsiteY6" fmla="*/ 0 h 6894255"/>
              <a:gd name="connsiteX7" fmla="*/ 0 w 5804934"/>
              <a:gd name="connsiteY7" fmla="*/ 0 h 6894255"/>
              <a:gd name="connsiteX8" fmla="*/ 913736 w 5804934"/>
              <a:gd name="connsiteY8" fmla="*/ 3447127 h 6894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04934" h="6894255">
                <a:moveTo>
                  <a:pt x="0" y="6894255"/>
                </a:moveTo>
                <a:lnTo>
                  <a:pt x="1827472" y="6894255"/>
                </a:lnTo>
                <a:lnTo>
                  <a:pt x="5482412" y="6894255"/>
                </a:lnTo>
                <a:lnTo>
                  <a:pt x="5804934" y="6894255"/>
                </a:lnTo>
                <a:lnTo>
                  <a:pt x="5804934" y="0"/>
                </a:lnTo>
                <a:lnTo>
                  <a:pt x="5482412" y="0"/>
                </a:lnTo>
                <a:lnTo>
                  <a:pt x="1827472" y="0"/>
                </a:lnTo>
                <a:lnTo>
                  <a:pt x="0" y="0"/>
                </a:lnTo>
                <a:lnTo>
                  <a:pt x="913736" y="3447127"/>
                </a:lnTo>
                <a:close/>
              </a:path>
            </a:pathLst>
          </a:custGeom>
          <a:solidFill>
            <a:srgbClr val="00E4C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监控分类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dirty="0" smtClean="0">
                <a:solidFill>
                  <a:srgbClr val="00E4CE"/>
                </a:solidFill>
              </a:rPr>
              <a:t>硬件监控</a:t>
            </a:r>
            <a:endParaRPr lang="en-US" altLang="zh-CN" dirty="0" smtClean="0">
              <a:solidFill>
                <a:srgbClr val="00E4CE"/>
              </a:solidFill>
            </a:endParaRP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DELL OME</a:t>
            </a: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HP PROLIANT</a:t>
            </a: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Cisco</a:t>
            </a:r>
            <a:r>
              <a:rPr lang="zh-CN" altLang="en-US" dirty="0" smtClean="0">
                <a:solidFill>
                  <a:schemeClr val="bg1"/>
                </a:solidFill>
              </a:rPr>
              <a:t>、华为硬件监控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6964417" y="2166642"/>
            <a:ext cx="638964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优点：</a:t>
            </a:r>
            <a:endParaRPr lang="en-US" altLang="zh-CN" sz="2800" dirty="0" smtClean="0"/>
          </a:p>
          <a:p>
            <a:r>
              <a:rPr lang="zh-CN" altLang="en-US" sz="2800" dirty="0" smtClean="0">
                <a:solidFill>
                  <a:schemeClr val="bg1"/>
                </a:solidFill>
              </a:rPr>
              <a:t>可从硬件层面发现硬件问题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</a:rPr>
              <a:t>报警及时</a:t>
            </a:r>
            <a:endParaRPr lang="en-US" altLang="zh-CN" sz="2800" dirty="0">
              <a:solidFill>
                <a:schemeClr val="bg1"/>
              </a:solidFill>
            </a:endParaRPr>
          </a:p>
          <a:p>
            <a:endParaRPr lang="en-US" altLang="zh-CN" sz="2800" dirty="0"/>
          </a:p>
          <a:p>
            <a:r>
              <a:rPr lang="zh-CN" altLang="en-US" sz="2800" dirty="0" smtClean="0"/>
              <a:t>缺点：</a:t>
            </a:r>
            <a:endParaRPr lang="en-US" altLang="zh-CN" sz="2800" dirty="0" smtClean="0"/>
          </a:p>
          <a:p>
            <a:r>
              <a:rPr lang="zh-CN" altLang="en-US" sz="2800" dirty="0" smtClean="0">
                <a:solidFill>
                  <a:schemeClr val="bg1"/>
                </a:solidFill>
              </a:rPr>
              <a:t>没啥其他优点</a:t>
            </a:r>
            <a:endParaRPr lang="en-US" altLang="zh-CN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954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D273B">
                  <a:alpha val="60000"/>
                </a:srgbClr>
              </a:gs>
              <a:gs pos="100000">
                <a:srgbClr val="1D273B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任意多边形: 形状 16"/>
          <p:cNvSpPr/>
          <p:nvPr/>
        </p:nvSpPr>
        <p:spPr>
          <a:xfrm>
            <a:off x="1916243" y="2561251"/>
            <a:ext cx="1140908" cy="1646607"/>
          </a:xfrm>
          <a:custGeom>
            <a:avLst/>
            <a:gdLst/>
            <a:ahLst/>
            <a:cxnLst/>
            <a:rect l="l" t="t" r="r" b="b"/>
            <a:pathLst>
              <a:path w="1140908" h="1646607">
                <a:moveTo>
                  <a:pt x="592039" y="0"/>
                </a:moveTo>
                <a:cubicBezTo>
                  <a:pt x="957951" y="0"/>
                  <a:pt x="1140908" y="270666"/>
                  <a:pt x="1140908" y="811997"/>
                </a:cubicBezTo>
                <a:cubicBezTo>
                  <a:pt x="1140908" y="1078552"/>
                  <a:pt x="1091229" y="1284292"/>
                  <a:pt x="991870" y="1429218"/>
                </a:cubicBezTo>
                <a:cubicBezTo>
                  <a:pt x="892512" y="1574144"/>
                  <a:pt x="748956" y="1646607"/>
                  <a:pt x="561203" y="1646607"/>
                </a:cubicBezTo>
                <a:cubicBezTo>
                  <a:pt x="187068" y="1646607"/>
                  <a:pt x="0" y="1380738"/>
                  <a:pt x="0" y="849000"/>
                </a:cubicBezTo>
                <a:cubicBezTo>
                  <a:pt x="0" y="573538"/>
                  <a:pt x="50708" y="363172"/>
                  <a:pt x="152121" y="217903"/>
                </a:cubicBezTo>
                <a:cubicBezTo>
                  <a:pt x="253535" y="72635"/>
                  <a:pt x="400175" y="0"/>
                  <a:pt x="592039" y="0"/>
                </a:cubicBezTo>
                <a:close/>
                <a:moveTo>
                  <a:pt x="577649" y="254906"/>
                </a:moveTo>
                <a:cubicBezTo>
                  <a:pt x="416620" y="254906"/>
                  <a:pt x="336106" y="450196"/>
                  <a:pt x="336106" y="840777"/>
                </a:cubicBezTo>
                <a:cubicBezTo>
                  <a:pt x="336106" y="1208060"/>
                  <a:pt x="414564" y="1391702"/>
                  <a:pt x="571482" y="1391702"/>
                </a:cubicBezTo>
                <a:cubicBezTo>
                  <a:pt x="725659" y="1391702"/>
                  <a:pt x="802747" y="1202578"/>
                  <a:pt x="802747" y="824332"/>
                </a:cubicBezTo>
                <a:cubicBezTo>
                  <a:pt x="802747" y="444714"/>
                  <a:pt x="727714" y="254906"/>
                  <a:pt x="577649" y="2549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平行四边形 12"/>
          <p:cNvSpPr/>
          <p:nvPr/>
        </p:nvSpPr>
        <p:spPr>
          <a:xfrm>
            <a:off x="1148076" y="2495550"/>
            <a:ext cx="3973142" cy="1866898"/>
          </a:xfrm>
          <a:prstGeom prst="parallelogram">
            <a:avLst>
              <a:gd name="adj" fmla="val 90384"/>
            </a:avLst>
          </a:prstGeom>
          <a:noFill/>
          <a:ln>
            <a:solidFill>
              <a:srgbClr val="00E4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5372100" y="2495550"/>
            <a:ext cx="5920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4800" b="1" dirty="0">
                <a:solidFill>
                  <a:srgbClr val="00E4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THREE</a:t>
            </a:r>
            <a:endParaRPr lang="zh-CN" altLang="en-US" sz="4800" b="1" dirty="0">
              <a:solidFill>
                <a:srgbClr val="00E4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372100" y="3366567"/>
            <a:ext cx="5920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主流监控简介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057151" y="2105560"/>
            <a:ext cx="145581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b="1" dirty="0">
                <a:solidFill>
                  <a:srgbClr val="00E4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6600" b="1" dirty="0">
              <a:solidFill>
                <a:srgbClr val="00E4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852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主流监控系统简介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rgbClr val="00E4CE"/>
                </a:solidFill>
              </a:rPr>
              <a:t>Nagios</a:t>
            </a:r>
          </a:p>
        </p:txBody>
      </p:sp>
      <p:pic>
        <p:nvPicPr>
          <p:cNvPr id="17" name="Picture 4" descr="https://timgsa.baidu.com/timg?image&amp;quality=80&amp;size=b9999_10000&amp;sec=1521093828079&amp;di=ddcc94eabf2a87143b97f0538b72bec5&amp;imgtype=0&amp;src=http%3A%2F%2Fwww.51cto.com%2Ffiles%2Fuploadimg%2F20110321%2F16030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784" y="1491089"/>
            <a:ext cx="8341655" cy="523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44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主流监控系统简介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rgbClr val="00E4CE"/>
                </a:solidFill>
              </a:rPr>
              <a:t>Cacti</a:t>
            </a:r>
          </a:p>
          <a:p>
            <a:endParaRPr lang="zh-CN" altLang="en-US" dirty="0"/>
          </a:p>
        </p:txBody>
      </p:sp>
      <p:pic>
        <p:nvPicPr>
          <p:cNvPr id="6" name="Picture 2" descr="http://s3.51cto.com/wyfs02/M02/3D/5E/wKioL1PEjsbBDsnpAAbCLjSPyjA06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205" y="1423213"/>
            <a:ext cx="9025628" cy="543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76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任意多边形: 形状 41"/>
          <p:cNvSpPr/>
          <p:nvPr/>
        </p:nvSpPr>
        <p:spPr>
          <a:xfrm rot="2506017">
            <a:off x="-4863688" y="-2708456"/>
            <a:ext cx="7598929" cy="10789013"/>
          </a:xfrm>
          <a:custGeom>
            <a:avLst/>
            <a:gdLst>
              <a:gd name="connsiteX0" fmla="*/ 0 w 7598929"/>
              <a:gd name="connsiteY0" fmla="*/ 1 h 10789013"/>
              <a:gd name="connsiteX1" fmla="*/ 7598929 w 7598929"/>
              <a:gd name="connsiteY1" fmla="*/ 0 h 10789013"/>
              <a:gd name="connsiteX2" fmla="*/ 7598929 w 7598929"/>
              <a:gd name="connsiteY2" fmla="*/ 10789012 h 10789013"/>
              <a:gd name="connsiteX3" fmla="*/ 6806820 w 7598929"/>
              <a:gd name="connsiteY3" fmla="*/ 10789013 h 10789013"/>
              <a:gd name="connsiteX4" fmla="*/ 6806819 w 7598929"/>
              <a:gd name="connsiteY4" fmla="*/ 4680214 h 10789013"/>
              <a:gd name="connsiteX5" fmla="*/ 6761100 w 7598929"/>
              <a:gd name="connsiteY5" fmla="*/ 4680215 h 10789013"/>
              <a:gd name="connsiteX6" fmla="*/ 6761100 w 7598929"/>
              <a:gd name="connsiteY6" fmla="*/ 10789012 h 10789013"/>
              <a:gd name="connsiteX7" fmla="*/ 6247520 w 7598929"/>
              <a:gd name="connsiteY7" fmla="*/ 10789012 h 10789013"/>
              <a:gd name="connsiteX8" fmla="*/ 6247520 w 7598929"/>
              <a:gd name="connsiteY8" fmla="*/ 3395512 h 10789013"/>
              <a:gd name="connsiteX9" fmla="*/ 6201801 w 7598929"/>
              <a:gd name="connsiteY9" fmla="*/ 3395512 h 10789013"/>
              <a:gd name="connsiteX10" fmla="*/ 6201801 w 7598929"/>
              <a:gd name="connsiteY10" fmla="*/ 10789013 h 10789013"/>
              <a:gd name="connsiteX11" fmla="*/ 5647534 w 7598929"/>
              <a:gd name="connsiteY11" fmla="*/ 10789013 h 10789013"/>
              <a:gd name="connsiteX12" fmla="*/ 5647534 w 7598929"/>
              <a:gd name="connsiteY12" fmla="*/ 3784889 h 10789013"/>
              <a:gd name="connsiteX13" fmla="*/ 5601815 w 7598929"/>
              <a:gd name="connsiteY13" fmla="*/ 3784889 h 10789013"/>
              <a:gd name="connsiteX14" fmla="*/ 5601814 w 7598929"/>
              <a:gd name="connsiteY14" fmla="*/ 10789012 h 10789013"/>
              <a:gd name="connsiteX15" fmla="*/ 0 w 7598929"/>
              <a:gd name="connsiteY15" fmla="*/ 10789013 h 10789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598929" h="10789013">
                <a:moveTo>
                  <a:pt x="0" y="1"/>
                </a:moveTo>
                <a:lnTo>
                  <a:pt x="7598929" y="0"/>
                </a:lnTo>
                <a:lnTo>
                  <a:pt x="7598929" y="10789012"/>
                </a:lnTo>
                <a:lnTo>
                  <a:pt x="6806820" y="10789013"/>
                </a:lnTo>
                <a:lnTo>
                  <a:pt x="6806819" y="4680214"/>
                </a:lnTo>
                <a:lnTo>
                  <a:pt x="6761100" y="4680215"/>
                </a:lnTo>
                <a:lnTo>
                  <a:pt x="6761100" y="10789012"/>
                </a:lnTo>
                <a:lnTo>
                  <a:pt x="6247520" y="10789012"/>
                </a:lnTo>
                <a:lnTo>
                  <a:pt x="6247520" y="3395512"/>
                </a:lnTo>
                <a:lnTo>
                  <a:pt x="6201801" y="3395512"/>
                </a:lnTo>
                <a:lnTo>
                  <a:pt x="6201801" y="10789013"/>
                </a:lnTo>
                <a:lnTo>
                  <a:pt x="5647534" y="10789013"/>
                </a:lnTo>
                <a:lnTo>
                  <a:pt x="5647534" y="3784889"/>
                </a:lnTo>
                <a:lnTo>
                  <a:pt x="5601815" y="3784889"/>
                </a:lnTo>
                <a:lnTo>
                  <a:pt x="5601814" y="10789012"/>
                </a:lnTo>
                <a:lnTo>
                  <a:pt x="0" y="10789013"/>
                </a:lnTo>
                <a:close/>
              </a:path>
            </a:pathLst>
          </a:custGeom>
          <a:solidFill>
            <a:srgbClr val="00E4C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86348" y="825910"/>
            <a:ext cx="20647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1D27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386348" y="1595351"/>
            <a:ext cx="2064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1D27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z="2800" dirty="0">
              <a:solidFill>
                <a:srgbClr val="1D273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543050" y="787810"/>
            <a:ext cx="856635" cy="0"/>
          </a:xfrm>
          <a:prstGeom prst="line">
            <a:avLst/>
          </a:prstGeom>
          <a:ln>
            <a:solidFill>
              <a:srgbClr val="1D2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7452058" y="1032782"/>
            <a:ext cx="4876800" cy="742950"/>
            <a:chOff x="6096000" y="1485486"/>
            <a:chExt cx="4876800" cy="742950"/>
          </a:xfrm>
        </p:grpSpPr>
        <p:sp>
          <p:nvSpPr>
            <p:cNvPr id="10" name="平行四边形 9"/>
            <p:cNvSpPr/>
            <p:nvPr/>
          </p:nvSpPr>
          <p:spPr>
            <a:xfrm>
              <a:off x="6096000" y="1485486"/>
              <a:ext cx="1581150" cy="742950"/>
            </a:xfrm>
            <a:prstGeom prst="parallelogram">
              <a:avLst>
                <a:gd name="adj" fmla="val 90384"/>
              </a:avLst>
            </a:prstGeom>
            <a:noFill/>
            <a:ln>
              <a:solidFill>
                <a:srgbClr val="00E4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632575" y="1595351"/>
              <a:ext cx="508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962900" y="1595351"/>
              <a:ext cx="30099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运维监控简介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223978" y="2382611"/>
            <a:ext cx="4876800" cy="742950"/>
            <a:chOff x="6096000" y="1485486"/>
            <a:chExt cx="4876800" cy="742950"/>
          </a:xfrm>
        </p:grpSpPr>
        <p:sp>
          <p:nvSpPr>
            <p:cNvPr id="20" name="平行四边形 19"/>
            <p:cNvSpPr/>
            <p:nvPr/>
          </p:nvSpPr>
          <p:spPr>
            <a:xfrm>
              <a:off x="6096000" y="1485486"/>
              <a:ext cx="1581150" cy="742950"/>
            </a:xfrm>
            <a:prstGeom prst="parallelogram">
              <a:avLst>
                <a:gd name="adj" fmla="val 89957"/>
              </a:avLst>
            </a:prstGeom>
            <a:noFill/>
            <a:ln>
              <a:solidFill>
                <a:srgbClr val="00E4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632575" y="1595351"/>
              <a:ext cx="508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962900" y="1595351"/>
              <a:ext cx="30099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运维监控分类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013658" y="3732440"/>
            <a:ext cx="4876800" cy="742950"/>
            <a:chOff x="6096000" y="1485486"/>
            <a:chExt cx="4876800" cy="742950"/>
          </a:xfrm>
        </p:grpSpPr>
        <p:sp>
          <p:nvSpPr>
            <p:cNvPr id="24" name="平行四边形 23"/>
            <p:cNvSpPr/>
            <p:nvPr/>
          </p:nvSpPr>
          <p:spPr>
            <a:xfrm>
              <a:off x="6096000" y="1485486"/>
              <a:ext cx="1581150" cy="742950"/>
            </a:xfrm>
            <a:prstGeom prst="parallelogram">
              <a:avLst>
                <a:gd name="adj" fmla="val 90384"/>
              </a:avLst>
            </a:prstGeom>
            <a:noFill/>
            <a:ln>
              <a:solidFill>
                <a:srgbClr val="00E4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632575" y="1595351"/>
              <a:ext cx="508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962900" y="1595351"/>
              <a:ext cx="30099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主流监控简介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906873" y="5082269"/>
            <a:ext cx="4876800" cy="742950"/>
            <a:chOff x="6096000" y="1485486"/>
            <a:chExt cx="4876800" cy="742950"/>
          </a:xfrm>
        </p:grpSpPr>
        <p:sp>
          <p:nvSpPr>
            <p:cNvPr id="28" name="平行四边形 27"/>
            <p:cNvSpPr/>
            <p:nvPr/>
          </p:nvSpPr>
          <p:spPr>
            <a:xfrm>
              <a:off x="6096000" y="1485486"/>
              <a:ext cx="1581150" cy="742950"/>
            </a:xfrm>
            <a:prstGeom prst="parallelogram">
              <a:avLst>
                <a:gd name="adj" fmla="val 89102"/>
              </a:avLst>
            </a:prstGeom>
            <a:noFill/>
            <a:ln>
              <a:solidFill>
                <a:srgbClr val="00E4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632575" y="1595351"/>
              <a:ext cx="508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7962900" y="1595351"/>
              <a:ext cx="30099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Zabbix</a:t>
              </a:r>
              <a:r>
                <a:rPr lang="zh-CN" altLang="en-US" sz="2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介绍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 rot="2506017">
            <a:off x="-4465223" y="-2708455"/>
            <a:ext cx="7598929" cy="10789013"/>
          </a:xfrm>
          <a:prstGeom prst="rect">
            <a:avLst/>
          </a:prstGeom>
          <a:noFill/>
          <a:ln>
            <a:solidFill>
              <a:srgbClr val="00E4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85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主流监控系统简介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err="1">
                <a:solidFill>
                  <a:srgbClr val="00E4CE"/>
                </a:solidFill>
              </a:rPr>
              <a:t>Z</a:t>
            </a:r>
            <a:r>
              <a:rPr lang="en-US" altLang="zh-CN" dirty="0" err="1" smtClean="0">
                <a:solidFill>
                  <a:srgbClr val="00E4CE"/>
                </a:solidFill>
              </a:rPr>
              <a:t>abbix</a:t>
            </a:r>
            <a:endParaRPr lang="zh-CN" altLang="en-US" dirty="0">
              <a:solidFill>
                <a:srgbClr val="00E4CE"/>
              </a:solidFill>
            </a:endParaRPr>
          </a:p>
        </p:txBody>
      </p:sp>
      <p:pic>
        <p:nvPicPr>
          <p:cNvPr id="6" name="Picture 2" descr="http://img.bitscn.com/upimg/allimg/c161226/14RKH4421X0-151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125" y="1453801"/>
            <a:ext cx="8636675" cy="540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574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主流监控系统简介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>
                <a:solidFill>
                  <a:srgbClr val="00E4CE"/>
                </a:solidFill>
              </a:rPr>
              <a:t>PMM</a:t>
            </a:r>
            <a:endParaRPr lang="zh-CN" altLang="en-US" dirty="0">
              <a:solidFill>
                <a:srgbClr val="00E4CE"/>
              </a:solidFill>
            </a:endParaRPr>
          </a:p>
        </p:txBody>
      </p:sp>
      <p:pic>
        <p:nvPicPr>
          <p:cNvPr id="6" name="Picture 2" descr="http://dbaplus.cn/uploadfile/2017/0221/2017022110350398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668" y="1825625"/>
            <a:ext cx="8453166" cy="47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693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主流监控系统简介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rgbClr val="00E4CE"/>
                </a:solidFill>
              </a:rPr>
              <a:t>听云</a:t>
            </a:r>
            <a:endParaRPr lang="zh-CN" altLang="en-US" dirty="0">
              <a:solidFill>
                <a:srgbClr val="00E4C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267" y="1825625"/>
            <a:ext cx="5211138" cy="418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003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D273B">
                  <a:alpha val="60000"/>
                </a:srgbClr>
              </a:gs>
              <a:gs pos="100000">
                <a:srgbClr val="1D273B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/>
        </p:nvSpPr>
        <p:spPr>
          <a:xfrm>
            <a:off x="1916243" y="2561251"/>
            <a:ext cx="1140908" cy="1646607"/>
          </a:xfrm>
          <a:custGeom>
            <a:avLst/>
            <a:gdLst/>
            <a:ahLst/>
            <a:cxnLst/>
            <a:rect l="l" t="t" r="r" b="b"/>
            <a:pathLst>
              <a:path w="1140908" h="1646607">
                <a:moveTo>
                  <a:pt x="592039" y="0"/>
                </a:moveTo>
                <a:cubicBezTo>
                  <a:pt x="957951" y="0"/>
                  <a:pt x="1140908" y="270666"/>
                  <a:pt x="1140908" y="811997"/>
                </a:cubicBezTo>
                <a:cubicBezTo>
                  <a:pt x="1140908" y="1078552"/>
                  <a:pt x="1091229" y="1284292"/>
                  <a:pt x="991870" y="1429218"/>
                </a:cubicBezTo>
                <a:cubicBezTo>
                  <a:pt x="892512" y="1574144"/>
                  <a:pt x="748956" y="1646607"/>
                  <a:pt x="561203" y="1646607"/>
                </a:cubicBezTo>
                <a:cubicBezTo>
                  <a:pt x="187068" y="1646607"/>
                  <a:pt x="0" y="1380738"/>
                  <a:pt x="0" y="849000"/>
                </a:cubicBezTo>
                <a:cubicBezTo>
                  <a:pt x="0" y="573538"/>
                  <a:pt x="50708" y="363172"/>
                  <a:pt x="152121" y="217903"/>
                </a:cubicBezTo>
                <a:cubicBezTo>
                  <a:pt x="253535" y="72635"/>
                  <a:pt x="400175" y="0"/>
                  <a:pt x="592039" y="0"/>
                </a:cubicBezTo>
                <a:close/>
                <a:moveTo>
                  <a:pt x="577649" y="254906"/>
                </a:moveTo>
                <a:cubicBezTo>
                  <a:pt x="416620" y="254906"/>
                  <a:pt x="336106" y="450196"/>
                  <a:pt x="336106" y="840777"/>
                </a:cubicBezTo>
                <a:cubicBezTo>
                  <a:pt x="336106" y="1208060"/>
                  <a:pt x="414564" y="1391702"/>
                  <a:pt x="571482" y="1391702"/>
                </a:cubicBezTo>
                <a:cubicBezTo>
                  <a:pt x="725659" y="1391702"/>
                  <a:pt x="802747" y="1202578"/>
                  <a:pt x="802747" y="824332"/>
                </a:cubicBezTo>
                <a:cubicBezTo>
                  <a:pt x="802747" y="444714"/>
                  <a:pt x="727714" y="254906"/>
                  <a:pt x="577649" y="2549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平行四边形 12"/>
          <p:cNvSpPr/>
          <p:nvPr/>
        </p:nvSpPr>
        <p:spPr>
          <a:xfrm>
            <a:off x="1148076" y="2495550"/>
            <a:ext cx="3973142" cy="1866898"/>
          </a:xfrm>
          <a:prstGeom prst="parallelogram">
            <a:avLst>
              <a:gd name="adj" fmla="val 90384"/>
            </a:avLst>
          </a:prstGeom>
          <a:noFill/>
          <a:ln>
            <a:solidFill>
              <a:srgbClr val="00E4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5372100" y="2495550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4800" b="1" dirty="0">
                <a:solidFill>
                  <a:srgbClr val="00E4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FOUR</a:t>
            </a:r>
            <a:endParaRPr lang="zh-CN" altLang="en-US" sz="4800" b="1" dirty="0">
              <a:solidFill>
                <a:srgbClr val="00E4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372100" y="3366567"/>
            <a:ext cx="5920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Zabbix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057151" y="2105560"/>
            <a:ext cx="145581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b="1" dirty="0">
                <a:solidFill>
                  <a:srgbClr val="00E4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6600" b="1" dirty="0">
              <a:solidFill>
                <a:srgbClr val="00E4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041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Zabbix</a:t>
            </a:r>
            <a:r>
              <a:rPr lang="zh-CN" altLang="en-US" dirty="0" smtClean="0">
                <a:solidFill>
                  <a:schemeClr val="bg1"/>
                </a:solidFill>
              </a:rPr>
              <a:t>架构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0662"/>
            <a:ext cx="9822729" cy="481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81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Zabbix</a:t>
            </a:r>
            <a:r>
              <a:rPr lang="zh-CN" altLang="en-US" dirty="0" smtClean="0">
                <a:solidFill>
                  <a:schemeClr val="bg1"/>
                </a:solidFill>
              </a:rPr>
              <a:t>基本功能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>
                <a:solidFill>
                  <a:srgbClr val="00E4CE"/>
                </a:solidFill>
              </a:rPr>
              <a:t>Host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954" y="1855480"/>
            <a:ext cx="9780543" cy="432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62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Zabbix</a:t>
            </a:r>
            <a:r>
              <a:rPr lang="zh-CN" altLang="en-US" dirty="0" smtClean="0">
                <a:solidFill>
                  <a:schemeClr val="bg1"/>
                </a:solidFill>
              </a:rPr>
              <a:t>基本功能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>
                <a:solidFill>
                  <a:srgbClr val="00E4CE"/>
                </a:solidFill>
              </a:rPr>
              <a:t>Item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548" y="1825625"/>
            <a:ext cx="9862604" cy="466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74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Zabbix</a:t>
            </a:r>
            <a:r>
              <a:rPr lang="zh-CN" altLang="en-US" dirty="0" smtClean="0">
                <a:solidFill>
                  <a:schemeClr val="bg1"/>
                </a:solidFill>
              </a:rPr>
              <a:t>基本功能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>
                <a:solidFill>
                  <a:srgbClr val="00E4CE"/>
                </a:solidFill>
              </a:rPr>
              <a:t>Trigger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070" y="1962758"/>
            <a:ext cx="9940290" cy="407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44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Zabbix</a:t>
            </a:r>
            <a:r>
              <a:rPr lang="zh-CN" altLang="en-US" dirty="0" smtClean="0">
                <a:solidFill>
                  <a:schemeClr val="bg1"/>
                </a:solidFill>
              </a:rPr>
              <a:t>基本功能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>
                <a:solidFill>
                  <a:srgbClr val="00E4CE"/>
                </a:solidFill>
              </a:rPr>
              <a:t>Action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643" y="2385060"/>
            <a:ext cx="5291138" cy="29368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271" y="1027906"/>
            <a:ext cx="4966972" cy="519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3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Zabbix</a:t>
            </a:r>
            <a:r>
              <a:rPr lang="zh-CN" altLang="en-US" dirty="0" smtClean="0">
                <a:solidFill>
                  <a:schemeClr val="bg1"/>
                </a:solidFill>
              </a:rPr>
              <a:t>基本功能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>
                <a:solidFill>
                  <a:srgbClr val="00E4CE"/>
                </a:solidFill>
              </a:rPr>
              <a:t>Graph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017" y="1825625"/>
            <a:ext cx="802957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1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1000">
                <a:srgbClr val="1D273B">
                  <a:alpha val="60000"/>
                </a:srgbClr>
              </a:gs>
              <a:gs pos="100000">
                <a:srgbClr val="1D273B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/>
        </p:nvSpPr>
        <p:spPr>
          <a:xfrm>
            <a:off x="3325734" y="2553029"/>
            <a:ext cx="698934" cy="1627077"/>
          </a:xfrm>
          <a:custGeom>
            <a:avLst/>
            <a:gdLst/>
            <a:ahLst/>
            <a:cxnLst/>
            <a:rect l="l" t="t" r="r" b="b"/>
            <a:pathLst>
              <a:path w="698934" h="1627077">
                <a:moveTo>
                  <a:pt x="487198" y="0"/>
                </a:moveTo>
                <a:lnTo>
                  <a:pt x="698934" y="0"/>
                </a:lnTo>
                <a:lnTo>
                  <a:pt x="698934" y="1627077"/>
                </a:lnTo>
                <a:lnTo>
                  <a:pt x="364885" y="1627077"/>
                </a:lnTo>
                <a:lnTo>
                  <a:pt x="364885" y="374135"/>
                </a:lnTo>
                <a:cubicBezTo>
                  <a:pt x="323771" y="409767"/>
                  <a:pt x="267582" y="441801"/>
                  <a:pt x="196318" y="470238"/>
                </a:cubicBezTo>
                <a:cubicBezTo>
                  <a:pt x="125055" y="498675"/>
                  <a:pt x="59615" y="516320"/>
                  <a:pt x="0" y="523172"/>
                </a:cubicBezTo>
                <a:lnTo>
                  <a:pt x="0" y="238460"/>
                </a:lnTo>
                <a:cubicBezTo>
                  <a:pt x="187753" y="183641"/>
                  <a:pt x="350152" y="104155"/>
                  <a:pt x="487198" y="0"/>
                </a:cubicBezTo>
                <a:close/>
              </a:path>
            </a:pathLst>
          </a:custGeom>
          <a:solidFill>
            <a:srgbClr val="00E4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/>
        </p:nvSpPr>
        <p:spPr>
          <a:xfrm>
            <a:off x="1916243" y="2561251"/>
            <a:ext cx="1140908" cy="1646607"/>
          </a:xfrm>
          <a:custGeom>
            <a:avLst/>
            <a:gdLst/>
            <a:ahLst/>
            <a:cxnLst/>
            <a:rect l="l" t="t" r="r" b="b"/>
            <a:pathLst>
              <a:path w="1140908" h="1646607">
                <a:moveTo>
                  <a:pt x="592039" y="0"/>
                </a:moveTo>
                <a:cubicBezTo>
                  <a:pt x="957951" y="0"/>
                  <a:pt x="1140908" y="270666"/>
                  <a:pt x="1140908" y="811997"/>
                </a:cubicBezTo>
                <a:cubicBezTo>
                  <a:pt x="1140908" y="1078552"/>
                  <a:pt x="1091229" y="1284292"/>
                  <a:pt x="991870" y="1429218"/>
                </a:cubicBezTo>
                <a:cubicBezTo>
                  <a:pt x="892512" y="1574144"/>
                  <a:pt x="748956" y="1646607"/>
                  <a:pt x="561203" y="1646607"/>
                </a:cubicBezTo>
                <a:cubicBezTo>
                  <a:pt x="187068" y="1646607"/>
                  <a:pt x="0" y="1380738"/>
                  <a:pt x="0" y="849000"/>
                </a:cubicBezTo>
                <a:cubicBezTo>
                  <a:pt x="0" y="573538"/>
                  <a:pt x="50708" y="363172"/>
                  <a:pt x="152121" y="217903"/>
                </a:cubicBezTo>
                <a:cubicBezTo>
                  <a:pt x="253535" y="72635"/>
                  <a:pt x="400175" y="0"/>
                  <a:pt x="592039" y="0"/>
                </a:cubicBezTo>
                <a:close/>
                <a:moveTo>
                  <a:pt x="577649" y="254906"/>
                </a:moveTo>
                <a:cubicBezTo>
                  <a:pt x="416620" y="254906"/>
                  <a:pt x="336106" y="450196"/>
                  <a:pt x="336106" y="840777"/>
                </a:cubicBezTo>
                <a:cubicBezTo>
                  <a:pt x="336106" y="1208060"/>
                  <a:pt x="414564" y="1391702"/>
                  <a:pt x="571482" y="1391702"/>
                </a:cubicBezTo>
                <a:cubicBezTo>
                  <a:pt x="725659" y="1391702"/>
                  <a:pt x="802747" y="1202578"/>
                  <a:pt x="802747" y="824332"/>
                </a:cubicBezTo>
                <a:cubicBezTo>
                  <a:pt x="802747" y="444714"/>
                  <a:pt x="727714" y="254906"/>
                  <a:pt x="577649" y="2549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平行四边形 12"/>
          <p:cNvSpPr/>
          <p:nvPr/>
        </p:nvSpPr>
        <p:spPr>
          <a:xfrm>
            <a:off x="1148076" y="2495550"/>
            <a:ext cx="3973142" cy="1866898"/>
          </a:xfrm>
          <a:prstGeom prst="parallelogram">
            <a:avLst>
              <a:gd name="adj" fmla="val 90384"/>
            </a:avLst>
          </a:prstGeom>
          <a:noFill/>
          <a:ln>
            <a:solidFill>
              <a:srgbClr val="00E4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5372100" y="2495550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4800" b="1" dirty="0">
                <a:solidFill>
                  <a:srgbClr val="00E4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</a:t>
            </a:r>
            <a:endParaRPr lang="zh-CN" altLang="en-US" sz="4800" b="1" dirty="0">
              <a:solidFill>
                <a:srgbClr val="00E4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372100" y="3366567"/>
            <a:ext cx="5920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运维监控简介</a:t>
            </a:r>
          </a:p>
        </p:txBody>
      </p:sp>
    </p:spTree>
    <p:extLst>
      <p:ext uri="{BB962C8B-B14F-4D97-AF65-F5344CB8AC3E}">
        <p14:creationId xmlns:p14="http://schemas.microsoft.com/office/powerpoint/2010/main" val="126421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Zabbix</a:t>
            </a:r>
            <a:r>
              <a:rPr lang="zh-CN" altLang="en-US" dirty="0" smtClean="0">
                <a:solidFill>
                  <a:schemeClr val="bg1"/>
                </a:solidFill>
              </a:rPr>
              <a:t>基本功能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>
                <a:solidFill>
                  <a:srgbClr val="00E4CE"/>
                </a:solidFill>
              </a:rPr>
              <a:t>Screen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62" y="2286000"/>
            <a:ext cx="10592302" cy="428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618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Zabbix</a:t>
            </a:r>
            <a:r>
              <a:rPr lang="zh-CN" altLang="en-US" dirty="0" smtClean="0">
                <a:solidFill>
                  <a:schemeClr val="bg1"/>
                </a:solidFill>
              </a:rPr>
              <a:t>基本功能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rgbClr val="00E4CE"/>
                </a:solidFill>
              </a:rPr>
              <a:t>自动发现</a:t>
            </a:r>
            <a:endParaRPr lang="zh-CN" altLang="en-US" dirty="0">
              <a:solidFill>
                <a:srgbClr val="00E4CE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374" y="1825625"/>
            <a:ext cx="6948255" cy="469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25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Zabbix</a:t>
            </a:r>
            <a:r>
              <a:rPr lang="zh-CN" altLang="en-US" dirty="0" smtClean="0">
                <a:solidFill>
                  <a:schemeClr val="bg1"/>
                </a:solidFill>
              </a:rPr>
              <a:t>基本功能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rgbClr val="00E4CE"/>
                </a:solidFill>
              </a:rPr>
              <a:t>自动发现</a:t>
            </a:r>
            <a:endParaRPr lang="zh-CN" altLang="en-US" dirty="0">
              <a:solidFill>
                <a:srgbClr val="00E4CE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561" y="1586992"/>
            <a:ext cx="7251312" cy="509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461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Zabbix</a:t>
            </a:r>
            <a:r>
              <a:rPr lang="zh-CN" altLang="en-US" dirty="0" smtClean="0">
                <a:solidFill>
                  <a:schemeClr val="bg1"/>
                </a:solidFill>
              </a:rPr>
              <a:t>扩展应用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err="1">
                <a:solidFill>
                  <a:srgbClr val="00E4CE"/>
                </a:solidFill>
              </a:rPr>
              <a:t>grafana</a:t>
            </a:r>
            <a:endParaRPr lang="zh-CN" altLang="en-US" dirty="0">
              <a:solidFill>
                <a:srgbClr val="00E4CE"/>
              </a:solidFill>
            </a:endParaRPr>
          </a:p>
        </p:txBody>
      </p:sp>
      <p:pic>
        <p:nvPicPr>
          <p:cNvPr id="6" name="Picture 2" descr="https://www.linuxidc.com/upload/2017_04/17040313506208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998" y="1386044"/>
            <a:ext cx="8686802" cy="523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2996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096000"/>
            <a:ext cx="12192000" cy="762000"/>
          </a:xfrm>
          <a:prstGeom prst="rect">
            <a:avLst/>
          </a:prstGeom>
          <a:solidFill>
            <a:srgbClr val="00E4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667000" y="2567214"/>
            <a:ext cx="685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41520" y="3116270"/>
            <a:ext cx="3108960" cy="285157"/>
          </a:xfrm>
          <a:prstGeom prst="rect">
            <a:avLst/>
          </a:prstGeom>
          <a:solidFill>
            <a:srgbClr val="1D273B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5870856" y="4499429"/>
            <a:ext cx="450288" cy="0"/>
          </a:xfrm>
          <a:prstGeom prst="line">
            <a:avLst/>
          </a:prstGeom>
          <a:ln w="25400">
            <a:solidFill>
              <a:srgbClr val="00E4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80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什么是监控？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3" name="Picture 2" descr="http://img3.imgtn.bdimg.com/it/u=2870865247,688330976&amp;fm=200&amp;gp=0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38287"/>
            <a:ext cx="3087029" cy="205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4" descr="http://img2.imgtn.bdimg.com/it/u=967283242,558264772&amp;fm=27&amp;gp=0.jpg"/>
          <p:cNvSpPr>
            <a:spLocks noChangeAspect="1" noChangeArrowheads="1"/>
          </p:cNvSpPr>
          <p:nvPr/>
        </p:nvSpPr>
        <p:spPr bwMode="auto">
          <a:xfrm>
            <a:off x="4493400" y="226146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AutoShape 10" descr="http://img2.imgtn.bdimg.com/it/u=967283242,558264772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标题 1"/>
          <p:cNvSpPr txBox="1">
            <a:spLocks/>
          </p:cNvSpPr>
          <p:nvPr/>
        </p:nvSpPr>
        <p:spPr>
          <a:xfrm>
            <a:off x="460374" y="1598685"/>
            <a:ext cx="11371069" cy="5058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5229" y="2241797"/>
            <a:ext cx="3277065" cy="350646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731" y="4486276"/>
            <a:ext cx="3019967" cy="201331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2294" y="1367401"/>
            <a:ext cx="3049380" cy="292740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2294" y="4623655"/>
            <a:ext cx="3552062" cy="203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9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运维监控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0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073" y="3546971"/>
            <a:ext cx="5086350" cy="2857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296" y="3502551"/>
            <a:ext cx="4635655" cy="290192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38200" y="1382751"/>
            <a:ext cx="111054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00E4CE"/>
                </a:solidFill>
              </a:rPr>
              <a:t>运维监控系统：一系列能够有效进行</a:t>
            </a:r>
            <a:r>
              <a:rPr lang="en-US" altLang="zh-CN" sz="2800" dirty="0" smtClean="0">
                <a:solidFill>
                  <a:srgbClr val="00E4CE"/>
                </a:solidFill>
              </a:rPr>
              <a:t>IT</a:t>
            </a:r>
            <a:r>
              <a:rPr lang="zh-CN" altLang="en-US" sz="2800" dirty="0" smtClean="0">
                <a:solidFill>
                  <a:srgbClr val="00E4CE"/>
                </a:solidFill>
              </a:rPr>
              <a:t>设施和业务系统的监控管理系统</a:t>
            </a:r>
            <a:endParaRPr lang="en-US" altLang="zh-CN" sz="2800" dirty="0" smtClean="0">
              <a:solidFill>
                <a:srgbClr val="00E4CE"/>
              </a:solidFill>
            </a:endParaRPr>
          </a:p>
          <a:p>
            <a:endParaRPr lang="en-US" altLang="zh-CN" sz="2800" dirty="0">
              <a:solidFill>
                <a:srgbClr val="00E4CE"/>
              </a:solidFill>
            </a:endParaRPr>
          </a:p>
          <a:p>
            <a:r>
              <a:rPr lang="zh-CN" altLang="en-US" sz="2800" dirty="0">
                <a:solidFill>
                  <a:srgbClr val="00E4CE"/>
                </a:solidFill>
              </a:rPr>
              <a:t>运</a:t>
            </a:r>
            <a:r>
              <a:rPr lang="zh-CN" altLang="en-US" sz="2800" dirty="0" smtClean="0">
                <a:solidFill>
                  <a:srgbClr val="00E4CE"/>
                </a:solidFill>
              </a:rPr>
              <a:t>维监控：有效使用运维监控系统提高运维工作效率及运维工作水平</a:t>
            </a:r>
            <a:endParaRPr lang="zh-CN" altLang="en-US" sz="2800" dirty="0">
              <a:solidFill>
                <a:srgbClr val="00E4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69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监控基本架构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7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dirty="0" smtClean="0">
                <a:solidFill>
                  <a:srgbClr val="00E4CE"/>
                </a:solidFill>
              </a:rPr>
              <a:t>服务器端</a:t>
            </a:r>
            <a:endParaRPr lang="en-US" altLang="zh-CN" dirty="0" smtClean="0">
              <a:solidFill>
                <a:srgbClr val="00E4CE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接收数据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操作界面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报警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rgbClr val="00E4CE"/>
              </a:solidFill>
            </a:endParaRPr>
          </a:p>
          <a:p>
            <a:r>
              <a:rPr lang="zh-CN" altLang="en-US" dirty="0" smtClean="0">
                <a:solidFill>
                  <a:srgbClr val="00E4CE"/>
                </a:solidFill>
              </a:rPr>
              <a:t>客户端</a:t>
            </a:r>
            <a:endParaRPr lang="en-US" altLang="zh-CN" dirty="0" smtClean="0">
              <a:solidFill>
                <a:srgbClr val="00E4CE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数据采集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数据发送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8" name="Picture 2" descr="https://timgsa.baidu.com/timg?image&amp;quality=80&amp;size=b9999_10000&amp;sec=1521092377467&amp;di=854a203de5d925629da953870eb6548d&amp;imgtype=0&amp;src=http%3A%2F%2Fwww.jiudaotech.com%2Fmanage%2Ffckeditor%2Feditor%2Ffilemanager%2Fconnectors%2Fphp%2Fuserfiles%2Fsol_15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468" y="1825625"/>
            <a:ext cx="6635517" cy="422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98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数据采集实现方式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838200" y="1520822"/>
            <a:ext cx="10515600" cy="4351338"/>
          </a:xfrm>
        </p:spPr>
        <p:txBody>
          <a:bodyPr>
            <a:noAutofit/>
          </a:bodyPr>
          <a:lstStyle/>
          <a:p>
            <a:r>
              <a:rPr lang="en-US" altLang="zh-CN" b="1" dirty="0" smtClean="0">
                <a:solidFill>
                  <a:srgbClr val="00E4CE"/>
                </a:solidFill>
              </a:rPr>
              <a:t>Agent</a:t>
            </a:r>
          </a:p>
          <a:p>
            <a:pPr marL="0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客户</a:t>
            </a:r>
            <a:r>
              <a:rPr lang="zh-CN" altLang="en-US" dirty="0" smtClean="0">
                <a:solidFill>
                  <a:schemeClr val="bg1"/>
                </a:solidFill>
              </a:rPr>
              <a:t>端安装</a:t>
            </a:r>
            <a:r>
              <a:rPr lang="en-US" altLang="zh-CN" dirty="0" smtClean="0">
                <a:solidFill>
                  <a:schemeClr val="bg1"/>
                </a:solidFill>
              </a:rPr>
              <a:t>agent</a:t>
            </a:r>
          </a:p>
          <a:p>
            <a:r>
              <a:rPr lang="en-US" altLang="zh-CN" b="1" dirty="0" err="1" smtClean="0">
                <a:solidFill>
                  <a:srgbClr val="00E4CE"/>
                </a:solidFill>
              </a:rPr>
              <a:t>Snmp</a:t>
            </a:r>
            <a:endParaRPr lang="en-US" altLang="zh-CN" b="1" dirty="0" smtClean="0">
              <a:solidFill>
                <a:srgbClr val="00E4CE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简单网络管理</a:t>
            </a:r>
            <a:r>
              <a:rPr lang="zh-CN" altLang="en-US" dirty="0" smtClean="0">
                <a:solidFill>
                  <a:schemeClr val="bg1"/>
                </a:solidFill>
              </a:rPr>
              <a:t>协议（</a:t>
            </a:r>
            <a:r>
              <a:rPr lang="en-US" altLang="zh-CN" dirty="0" smtClean="0">
                <a:solidFill>
                  <a:schemeClr val="bg1"/>
                </a:solidFill>
              </a:rPr>
              <a:t>Simple </a:t>
            </a:r>
            <a:r>
              <a:rPr lang="en-US" altLang="zh-CN" dirty="0">
                <a:solidFill>
                  <a:schemeClr val="bg1"/>
                </a:solidFill>
              </a:rPr>
              <a:t>Network Management Protocol </a:t>
            </a:r>
            <a:r>
              <a:rPr lang="zh-CN" altLang="en-US" dirty="0" smtClean="0">
                <a:solidFill>
                  <a:schemeClr val="bg1"/>
                </a:solidFill>
              </a:rPr>
              <a:t>）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b="1" dirty="0" err="1" smtClean="0">
                <a:solidFill>
                  <a:srgbClr val="00E4CE"/>
                </a:solidFill>
              </a:rPr>
              <a:t>Ipmi</a:t>
            </a:r>
            <a:endParaRPr lang="en-US" altLang="zh-CN" b="1" dirty="0" smtClean="0">
              <a:solidFill>
                <a:srgbClr val="00E4CE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智能平台管理</a:t>
            </a:r>
            <a:r>
              <a:rPr lang="zh-CN" altLang="en-US" dirty="0" smtClean="0">
                <a:solidFill>
                  <a:schemeClr val="bg1"/>
                </a:solidFill>
              </a:rPr>
              <a:t>接口（</a:t>
            </a:r>
            <a:r>
              <a:rPr lang="en-US" altLang="zh-CN" dirty="0">
                <a:solidFill>
                  <a:schemeClr val="bg1"/>
                </a:solidFill>
              </a:rPr>
              <a:t>Intelligent Platform Management Interface</a:t>
            </a:r>
            <a:r>
              <a:rPr lang="zh-CN" altLang="en-US" dirty="0" smtClean="0">
                <a:solidFill>
                  <a:schemeClr val="bg1"/>
                </a:solidFill>
              </a:rPr>
              <a:t>）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b="1" dirty="0" err="1" smtClean="0">
                <a:solidFill>
                  <a:srgbClr val="00E4CE"/>
                </a:solidFill>
              </a:rPr>
              <a:t>Jmx</a:t>
            </a:r>
            <a:endParaRPr lang="en-US" altLang="zh-CN" b="1" dirty="0" smtClean="0">
              <a:solidFill>
                <a:srgbClr val="00E4CE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Java</a:t>
            </a:r>
            <a:r>
              <a:rPr lang="zh-CN" altLang="en-US" dirty="0">
                <a:solidFill>
                  <a:schemeClr val="bg1"/>
                </a:solidFill>
              </a:rPr>
              <a:t>管理</a:t>
            </a:r>
            <a:r>
              <a:rPr lang="zh-CN" altLang="en-US" dirty="0" smtClean="0">
                <a:solidFill>
                  <a:schemeClr val="bg1"/>
                </a:solidFill>
              </a:rPr>
              <a:t>扩展（</a:t>
            </a:r>
            <a:r>
              <a:rPr lang="en-US" altLang="zh-CN" dirty="0">
                <a:solidFill>
                  <a:schemeClr val="bg1"/>
                </a:solidFill>
              </a:rPr>
              <a:t>Java Management Extensions</a:t>
            </a:r>
            <a:r>
              <a:rPr lang="zh-CN" altLang="en-US" dirty="0" smtClean="0">
                <a:solidFill>
                  <a:schemeClr val="bg1"/>
                </a:solidFill>
              </a:rPr>
              <a:t>）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rgbClr val="00E4CE"/>
                </a:solidFill>
              </a:rPr>
              <a:t>硬件管理口</a:t>
            </a:r>
            <a:endParaRPr lang="en-US" altLang="zh-CN" b="1" dirty="0">
              <a:solidFill>
                <a:srgbClr val="00E4CE"/>
              </a:solidFill>
            </a:endParaRPr>
          </a:p>
          <a:p>
            <a:r>
              <a:rPr lang="zh-CN" altLang="en-US" b="1" dirty="0" smtClean="0">
                <a:solidFill>
                  <a:srgbClr val="00E4CE"/>
                </a:solidFill>
              </a:rPr>
              <a:t>定制的体系</a:t>
            </a:r>
            <a:endParaRPr lang="en-US" altLang="zh-CN" b="1" dirty="0" smtClean="0">
              <a:solidFill>
                <a:srgbClr val="00E4CE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07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监控的作用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00E4CE"/>
                </a:solidFill>
              </a:rPr>
              <a:t>发现故障及隐患</a:t>
            </a:r>
            <a:endParaRPr lang="en-US" altLang="zh-CN" dirty="0" smtClean="0">
              <a:solidFill>
                <a:srgbClr val="00E4CE"/>
              </a:solidFill>
            </a:endParaRPr>
          </a:p>
          <a:p>
            <a:endParaRPr lang="en-US" altLang="zh-CN" dirty="0" smtClean="0"/>
          </a:p>
        </p:txBody>
      </p:sp>
      <p:pic>
        <p:nvPicPr>
          <p:cNvPr id="17" name="Picture 2" descr="https://timgsa.baidu.com/timg?image&amp;quality=80&amp;size=b9999_10000&amp;sec=1521023798324&amp;di=4ee60c44eac89d7851608c3a30fca40a&amp;imgtype=0&amp;src=http%3A%2F%2Fwww.52ij.com%2Fuploads%2Fallimg%2F160221%2F1QS12347-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665" y="2361692"/>
            <a:ext cx="6465457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665" y="3932707"/>
            <a:ext cx="6465457" cy="237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2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监控的作用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00E4CE"/>
                </a:solidFill>
              </a:rPr>
              <a:t>掌握系统运行状态</a:t>
            </a:r>
            <a:endParaRPr lang="en-US" altLang="zh-CN" dirty="0" smtClean="0">
              <a:solidFill>
                <a:srgbClr val="00E4CE"/>
              </a:solidFill>
            </a:endParaRPr>
          </a:p>
          <a:p>
            <a:endParaRPr lang="en-US" altLang="zh-CN" dirty="0" smtClean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93" y="2391355"/>
            <a:ext cx="10496966" cy="446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8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800" dirty="0" smtClean="0">
            <a:solidFill>
              <a:srgbClr val="1D273B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370</Words>
  <Application>Microsoft Office PowerPoint</Application>
  <PresentationFormat>宽屏</PresentationFormat>
  <Paragraphs>153</Paragraphs>
  <Slides>34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9" baseType="lpstr">
      <vt:lpstr>等线</vt:lpstr>
      <vt:lpstr>等线 Light</vt:lpstr>
      <vt:lpstr>微软雅黑</vt:lpstr>
      <vt:lpstr>Arial</vt:lpstr>
      <vt:lpstr>第一PPT，www.1ppt.com</vt:lpstr>
      <vt:lpstr>PowerPoint 演示文稿</vt:lpstr>
      <vt:lpstr>PowerPoint 演示文稿</vt:lpstr>
      <vt:lpstr>PowerPoint 演示文稿</vt:lpstr>
      <vt:lpstr>什么是监控？</vt:lpstr>
      <vt:lpstr>运维监控</vt:lpstr>
      <vt:lpstr>监控基本架构</vt:lpstr>
      <vt:lpstr>数据采集实现方式</vt:lpstr>
      <vt:lpstr>监控的作用</vt:lpstr>
      <vt:lpstr>监控的作用</vt:lpstr>
      <vt:lpstr>监控的作用</vt:lpstr>
      <vt:lpstr>监控的作用</vt:lpstr>
      <vt:lpstr>PowerPoint 演示文稿</vt:lpstr>
      <vt:lpstr>监控分类</vt:lpstr>
      <vt:lpstr>监控分类</vt:lpstr>
      <vt:lpstr>监控分类</vt:lpstr>
      <vt:lpstr>监控分类</vt:lpstr>
      <vt:lpstr>PowerPoint 演示文稿</vt:lpstr>
      <vt:lpstr>主流监控系统简介</vt:lpstr>
      <vt:lpstr>主流监控系统简介</vt:lpstr>
      <vt:lpstr>主流监控系统简介</vt:lpstr>
      <vt:lpstr>主流监控系统简介</vt:lpstr>
      <vt:lpstr>主流监控系统简介</vt:lpstr>
      <vt:lpstr>PowerPoint 演示文稿</vt:lpstr>
      <vt:lpstr>Zabbix架构</vt:lpstr>
      <vt:lpstr>Zabbix基本功能</vt:lpstr>
      <vt:lpstr>Zabbix基本功能</vt:lpstr>
      <vt:lpstr>Zabbix基本功能</vt:lpstr>
      <vt:lpstr>Zabbix基本功能</vt:lpstr>
      <vt:lpstr>Zabbix基本功能</vt:lpstr>
      <vt:lpstr>Zabbix基本功能</vt:lpstr>
      <vt:lpstr>Zabbix基本功能</vt:lpstr>
      <vt:lpstr>Zabbix基本功能</vt:lpstr>
      <vt:lpstr>Zabbix扩展应用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简洁扁平化商务</dc:title>
  <dc:creator>第一PPT模板网-WWW.1PPT.COM</dc:creator>
  <cp:keywords>第一PPT模板网-WWW.1PPT.COM</cp:keywords>
  <cp:lastModifiedBy>edianzu</cp:lastModifiedBy>
  <cp:revision>74</cp:revision>
  <dcterms:created xsi:type="dcterms:W3CDTF">2017-09-25T02:52:20Z</dcterms:created>
  <dcterms:modified xsi:type="dcterms:W3CDTF">2018-03-17T08:09:26Z</dcterms:modified>
</cp:coreProperties>
</file>